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8" r:id="rId11"/>
    <p:sldId id="267" r:id="rId12"/>
    <p:sldId id="265" r:id="rId13"/>
  </p:sldIdLst>
  <p:sldSz cx="14630400" cy="8229600"/>
  <p:notesSz cx="8229600" cy="14630400"/>
  <p:embeddedFontLst>
    <p:embeddedFont>
      <p:font typeface="Arimo" panose="020B0604020202020204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Outfit Extra Bold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82740" autoAdjust="0"/>
  </p:normalViewPr>
  <p:slideViewPr>
    <p:cSldViewPr snapToGrid="0" snapToObjects="1">
      <p:cViewPr varScale="1">
        <p:scale>
          <a:sx n="54" d="100"/>
          <a:sy n="54" d="100"/>
        </p:scale>
        <p:origin x="129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0582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361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7812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It forms the foundation of literacy and helps children express themselves clearly.</a:t>
            </a:r>
          </a:p>
          <a:p>
            <a:endParaRPr lang="en-US" sz="1200" dirty="0">
              <a:solidFill>
                <a:srgbClr val="2A2742"/>
              </a:solidFill>
              <a:latin typeface="Arial" panose="020B0604020202020204" pitchFamily="34" charset="0"/>
              <a:ea typeface="Arimo" pitchFamily="34" charset="-122"/>
              <a:cs typeface="Arial" panose="020B0604020202020204" pitchFamily="34" charset="0"/>
            </a:endParaRPr>
          </a:p>
          <a:p>
            <a:r>
              <a:rPr lang="en-US" sz="12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opening doors to academic success and effective self-expression.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532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es.emile-education.com/login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5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svg"/><Relationship Id="rId5" Type="http://schemas.openxmlformats.org/officeDocument/2006/relationships/image" Target="../media/image15.svg"/><Relationship Id="rId10" Type="http://schemas.openxmlformats.org/officeDocument/2006/relationships/image" Target="../media/image20.png"/><Relationship Id="rId4" Type="http://schemas.openxmlformats.org/officeDocument/2006/relationships/image" Target="../media/image14.sv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173575" y="1095872"/>
            <a:ext cx="6104692" cy="27227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6000" b="1" dirty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What is Emile Spelling?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3431482" y="2372641"/>
            <a:ext cx="7556421" cy="17421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32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Helping Children Become Confident Spellers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F5CD70-8E8C-4C26-99CA-F4E5839D8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414" y="3316763"/>
            <a:ext cx="10335167" cy="381696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483656" y="610432"/>
            <a:ext cx="745688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Going forward… 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061263" y="2087047"/>
            <a:ext cx="13097650" cy="29135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Use this spelling platform in Year 4 for the Autumn 2 and Spring term.</a:t>
            </a:r>
          </a:p>
          <a:p>
            <a:pPr marL="0" indent="0" algn="l">
              <a:buNone/>
            </a:pPr>
            <a:endParaRPr lang="en-US" sz="4000" dirty="0">
              <a:solidFill>
                <a:srgbClr val="2A2742"/>
              </a:solidFill>
              <a:latin typeface="Arial" panose="020B0604020202020204" pitchFamily="34" charset="0"/>
              <a:ea typeface="Arimo" pitchFamily="34" charset="-122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en-US" sz="40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In February, we will ask for some parent and child feedback via Google.</a:t>
            </a:r>
          </a:p>
          <a:p>
            <a:pPr marL="0" indent="0" algn="l">
              <a:buNone/>
            </a:pPr>
            <a:r>
              <a:rPr lang="en-US" sz="40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07284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483656" y="610432"/>
            <a:ext cx="745688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How to log in… 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061263" y="2087047"/>
            <a:ext cx="13097650" cy="29135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Use the same log in details as TTRockstars</a:t>
            </a:r>
          </a:p>
          <a:p>
            <a:pPr marL="0" indent="0" algn="l">
              <a:buNone/>
            </a:pPr>
            <a:endParaRPr lang="en-US" sz="4000" dirty="0">
              <a:solidFill>
                <a:srgbClr val="2A2742"/>
              </a:solidFill>
              <a:latin typeface="Arial" panose="020B0604020202020204" pitchFamily="34" charset="0"/>
              <a:ea typeface="Arimo" pitchFamily="34" charset="-122"/>
              <a:cs typeface="Arial" panose="020B0604020202020204" pitchFamily="34" charset="0"/>
            </a:endParaRPr>
          </a:p>
          <a:p>
            <a:pPr marL="0" indent="0" algn="l">
              <a:buNone/>
            </a:pPr>
            <a:endParaRPr lang="en-US" sz="4000" dirty="0">
              <a:solidFill>
                <a:srgbClr val="2A2742"/>
              </a:solidFill>
              <a:latin typeface="Arial" panose="020B0604020202020204" pitchFamily="34" charset="0"/>
              <a:ea typeface="Arimo" pitchFamily="34" charset="-122"/>
              <a:cs typeface="Arial" panose="020B0604020202020204" pitchFamily="34" charset="0"/>
            </a:endParaRPr>
          </a:p>
          <a:p>
            <a:pPr marL="0" indent="0" algn="l">
              <a:buNone/>
            </a:pPr>
            <a:endParaRPr lang="en-US" sz="4000" dirty="0">
              <a:solidFill>
                <a:srgbClr val="2A2742"/>
              </a:solidFill>
              <a:latin typeface="Arial" panose="020B0604020202020204" pitchFamily="34" charset="0"/>
              <a:ea typeface="Arimo" pitchFamily="34" charset="-122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en-US" sz="40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Free app – Learn with Emile </a:t>
            </a:r>
          </a:p>
          <a:p>
            <a:pPr marL="0" indent="0" algn="l">
              <a:buNone/>
            </a:pPr>
            <a:endParaRPr lang="en-US" sz="4000" dirty="0">
              <a:solidFill>
                <a:srgbClr val="2A2742"/>
              </a:solidFill>
              <a:latin typeface="Arial" panose="020B0604020202020204" pitchFamily="34" charset="0"/>
              <a:ea typeface="Arimo" pitchFamily="34" charset="-122"/>
              <a:cs typeface="Arial" panose="020B0604020202020204" pitchFamily="34" charset="0"/>
            </a:endParaRPr>
          </a:p>
          <a:p>
            <a:pPr marL="0" indent="0" algn="l">
              <a:buNone/>
            </a:pPr>
            <a:endParaRPr lang="en-US" sz="4000" dirty="0">
              <a:solidFill>
                <a:srgbClr val="2A2742"/>
              </a:solidFill>
              <a:latin typeface="Arial" panose="020B0604020202020204" pitchFamily="34" charset="0"/>
              <a:ea typeface="Arimo" pitchFamily="34" charset="-122"/>
              <a:cs typeface="Arial" panose="020B0604020202020204" pitchFamily="34" charset="0"/>
            </a:endParaRPr>
          </a:p>
          <a:p>
            <a:r>
              <a:rPr lang="en-US" sz="40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Website: </a:t>
            </a:r>
            <a:r>
              <a:rPr lang="en-US" sz="40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3"/>
              </a:rPr>
              <a:t>https://games.emile-education.com/login</a:t>
            </a:r>
            <a:r>
              <a:rPr lang="en-US" sz="40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4729EF-4810-4AE4-B874-0FBD6BA27C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5525" y="2926556"/>
            <a:ext cx="3825062" cy="306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942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79C7A77-B4C8-4EE7-B74F-E84712192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770" y="1130776"/>
            <a:ext cx="14114859" cy="521287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02260" y="591027"/>
            <a:ext cx="5155168" cy="6443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5400" b="1" dirty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Why Spelling Matters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7461813" y="1980440"/>
            <a:ext cx="6342102" cy="659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Spelling is key to reading, writing, and communication.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574280" y="3607281"/>
            <a:ext cx="6342102" cy="659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Good spelling builds confidence and helps in school and beyond.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461813" y="5234122"/>
            <a:ext cx="6342102" cy="659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Emile Spelling supports children's progress step-by-step, providing a structured pathway from early learning through to confident mastery.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E6B59E-F059-4155-B0D7-A5EEF10C6F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108" y="2424875"/>
            <a:ext cx="6242304" cy="415137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68445" y="609840"/>
            <a:ext cx="927008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5400" b="1" dirty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What is the Emile Spelling Scheme?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85775" y="1990248"/>
            <a:ext cx="6715959" cy="2810349"/>
          </a:xfrm>
          <a:prstGeom prst="roundRect">
            <a:avLst>
              <a:gd name="adj" fmla="val 3675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28224" y="2224683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5E4CE6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15390" y="2411730"/>
            <a:ext cx="306110" cy="30611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8224" y="3131939"/>
            <a:ext cx="369486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Comprehensive Programme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34176" y="3622358"/>
            <a:ext cx="59390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A complete spelling curriculum for Years 1 to 6, covering all key stages of primary education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7428548" y="1990249"/>
            <a:ext cx="6715959" cy="2810348"/>
          </a:xfrm>
          <a:prstGeom prst="roundRect">
            <a:avLst>
              <a:gd name="adj" fmla="val 3675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662982" y="2224683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5E4CE6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50148" y="2411730"/>
            <a:ext cx="306110" cy="30611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662982" y="313193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Curriculum-Aligned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7668934" y="3622358"/>
            <a:ext cx="59391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Based on the UK National Curriculum Appendix 1, ensuring children learn exactly what they need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485775" y="5072533"/>
            <a:ext cx="6715959" cy="2810349"/>
          </a:xfrm>
          <a:prstGeom prst="roundRect">
            <a:avLst>
              <a:gd name="adj" fmla="val 3675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1028224" y="5306968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5E4CE6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15390" y="5494015"/>
            <a:ext cx="306110" cy="30611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028224" y="621422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Research-Backed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1034176" y="6704642"/>
            <a:ext cx="59390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Developed with Manchester Metropolitan University research, proven effective through rigorous testing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Shape 13"/>
          <p:cNvSpPr/>
          <p:nvPr/>
        </p:nvSpPr>
        <p:spPr>
          <a:xfrm>
            <a:off x="7428548" y="5072534"/>
            <a:ext cx="6715959" cy="2810348"/>
          </a:xfrm>
          <a:prstGeom prst="roundRect">
            <a:avLst>
              <a:gd name="adj" fmla="val 3675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7662982" y="5306968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5E4CE6"/>
          </a:solidFill>
          <a:ln/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50148" y="5494015"/>
            <a:ext cx="306110" cy="30611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662982" y="621422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Widely Trusted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16"/>
          <p:cNvSpPr/>
          <p:nvPr/>
        </p:nvSpPr>
        <p:spPr>
          <a:xfrm>
            <a:off x="7668934" y="6704642"/>
            <a:ext cx="59391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Used by over 2,000 schools across the UK, with thousands of successful learners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900839" y="483870"/>
            <a:ext cx="5271492" cy="5489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5400" b="1" dirty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How Emile Spelling Works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72014" y="1715928"/>
            <a:ext cx="2250281" cy="2744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400" b="1" u="sng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Weekly Spelling Focus</a:t>
            </a:r>
            <a:endParaRPr lang="en-US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872014" y="2095738"/>
            <a:ext cx="7914323" cy="281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Each week targets specific rules, prefixes, suffixes, and root words in a systematic progression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872014" y="3093243"/>
            <a:ext cx="2486382" cy="2744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400" b="1" u="sng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Rich Teaching Resources</a:t>
            </a:r>
            <a:endParaRPr lang="en-US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872014" y="3473053"/>
            <a:ext cx="12886849" cy="562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Lessons include engaging PowerPoints, carefully selected word lists, and fun activities that keep children motivated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872014" y="4751665"/>
            <a:ext cx="2195989" cy="2744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400" b="1" u="sng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Deep Understanding</a:t>
            </a:r>
            <a:endParaRPr lang="en-US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872014" y="5131474"/>
            <a:ext cx="7914323" cy="281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Children learn patterns, identify tricky parts, and explore word meanings—not just memorisation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872014" y="6128980"/>
            <a:ext cx="2195989" cy="2744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400" b="1" u="sng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Integrated Practice</a:t>
            </a:r>
            <a:endParaRPr lang="en-US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872014" y="6508789"/>
            <a:ext cx="7914323" cy="281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Spelling practice is linked to reading and writing tasks, reinforcing learning across the curriculum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98307" y="56102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5400" b="1" dirty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Teaching Approach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2154674" y="2331601"/>
            <a:ext cx="294251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6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Lesson 1: Introduction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2154674" y="2822019"/>
            <a:ext cx="11447026" cy="1535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Introduce spelling rule and new words with engaging class discussion, </a:t>
            </a:r>
            <a:br>
              <a:rPr lang="en-US" sz="28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exploring patterns and connections together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8" y="5004316"/>
            <a:ext cx="1134070" cy="136088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154674" y="5238035"/>
            <a:ext cx="288726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6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Lesson 2: Application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2154674" y="5728454"/>
            <a:ext cx="116819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Apply spelling through dictation and handwriting </a:t>
            </a:r>
            <a:br>
              <a:rPr lang="en-US" sz="28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practice, embedding the learning in authentic </a:t>
            </a:r>
            <a:br>
              <a:rPr lang="en-US" sz="28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contexts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age 1" descr="preencoded.png">
            <a:extLst>
              <a:ext uri="{FF2B5EF4-FFF2-40B4-BE49-F238E27FC236}">
                <a16:creationId xmlns:a16="http://schemas.microsoft.com/office/drawing/2014/main" id="{318DA556-C2EF-474A-AB93-0C8725CBC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8" y="2074187"/>
            <a:ext cx="1134070" cy="136088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C066C91-9AFD-4510-BA7F-EC7D60FD3D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8555" y="3927715"/>
            <a:ext cx="4083931" cy="271597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2619" y="74247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5400" b="1" dirty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Teaching Approach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2154674" y="2331601"/>
            <a:ext cx="294251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6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Early Morning Work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2154674" y="2822019"/>
            <a:ext cx="11447026" cy="1535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8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Using the free website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8" y="5004316"/>
            <a:ext cx="1134070" cy="136088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154674" y="5238035"/>
            <a:ext cx="288726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6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At home learning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2154674" y="5728454"/>
            <a:ext cx="116819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Using the free app / website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age 1" descr="preencoded.png">
            <a:extLst>
              <a:ext uri="{FF2B5EF4-FFF2-40B4-BE49-F238E27FC236}">
                <a16:creationId xmlns:a16="http://schemas.microsoft.com/office/drawing/2014/main" id="{318DA556-C2EF-474A-AB93-0C8725CBC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8" y="2074187"/>
            <a:ext cx="1134070" cy="13608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EA6A03-9111-48FC-AD8A-DD3F9F4361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1952480"/>
            <a:ext cx="6867286" cy="456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777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270" y="494348"/>
            <a:ext cx="6085999" cy="5617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Supporting Children at Home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503158" y="1579782"/>
            <a:ext cx="7997905" cy="1767482"/>
          </a:xfrm>
          <a:prstGeom prst="roundRect">
            <a:avLst>
              <a:gd name="adj" fmla="val 5239"/>
            </a:avLst>
          </a:prstGeom>
          <a:solidFill>
            <a:srgbClr val="FAFAFA">
              <a:alpha val="95000"/>
            </a:srgbClr>
          </a:solidFill>
          <a:ln w="22860">
            <a:solidFill>
              <a:srgbClr val="BDB8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05804" y="1782426"/>
            <a:ext cx="2247305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Weekly Practice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05804" y="2243198"/>
            <a:ext cx="7442359" cy="5753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Spelling lists sent home for regular practice—just a few minutes each day makes a real difference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408897" y="3622119"/>
            <a:ext cx="7847648" cy="2082464"/>
          </a:xfrm>
          <a:prstGeom prst="roundRect">
            <a:avLst>
              <a:gd name="adj" fmla="val 5239"/>
            </a:avLst>
          </a:prstGeom>
          <a:solidFill>
            <a:srgbClr val="FAFAFA">
              <a:alpha val="95000"/>
            </a:srgbClr>
          </a:solidFill>
          <a:ln w="22860">
            <a:solidFill>
              <a:srgbClr val="BDB8D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611542" y="3824763"/>
            <a:ext cx="2247305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Parental / Carer Involvement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611542" y="4285535"/>
            <a:ext cx="7442359" cy="5753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Encourage children by discussing word meanings and patterns—turn spelling into conversations</a:t>
            </a:r>
          </a:p>
          <a:p>
            <a:pPr marL="0" indent="0" algn="l"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Spelling rules uploaded weekly to Google Classroom.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503158" y="6008250"/>
            <a:ext cx="7847648" cy="1889343"/>
          </a:xfrm>
          <a:prstGeom prst="roundRect">
            <a:avLst>
              <a:gd name="adj" fmla="val 6545"/>
            </a:avLst>
          </a:prstGeom>
          <a:solidFill>
            <a:srgbClr val="FAFAFA">
              <a:alpha val="95000"/>
            </a:srgbClr>
          </a:solidFill>
          <a:ln w="22860">
            <a:solidFill>
              <a:srgbClr val="BDB8D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05803" y="6210895"/>
            <a:ext cx="2750463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Low-Pressure Assessment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05803" y="6671667"/>
            <a:ext cx="7442359" cy="2876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No weekly tests; progress checked with half-term </a:t>
            </a:r>
            <a:b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</a:b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consolidation online tests in a game format, reducing </a:t>
            </a:r>
            <a:b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</a:b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anxiety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1884BB3-3B7C-4664-9EBA-909DF332A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2071" y="3535346"/>
            <a:ext cx="3121152" cy="20756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678668" y="338019"/>
            <a:ext cx="4636532" cy="5004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6000" b="1" dirty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Emile's Digital Resources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33" y="1366123"/>
            <a:ext cx="480417" cy="48041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96133" y="2046684"/>
            <a:ext cx="2001917" cy="2501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Interactive Learning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496133" y="2392918"/>
            <a:ext cx="8022908" cy="512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Online games and interactive activities linked directly to lessons, making spelling practice feel like play rather than work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25853" y="2968644"/>
            <a:ext cx="480417" cy="48041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825853" y="3512343"/>
            <a:ext cx="2001917" cy="2501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Flexible Access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6825853" y="3858577"/>
            <a:ext cx="8022908" cy="512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Students can practise spelling at home or school on tablets, computers, or phones—learning fits around family life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421" y="4193619"/>
            <a:ext cx="480417" cy="48041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03421" y="4874180"/>
            <a:ext cx="2001917" cy="2501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Teacher Insights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703421" y="5220414"/>
            <a:ext cx="8022908" cy="256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Teachers track progress and identify areas needing extra support, ensuring no child falls behind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60959" y="6108143"/>
            <a:ext cx="480417" cy="480417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3860959" y="6788704"/>
            <a:ext cx="2001917" cy="2501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Competitions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8"/>
          <p:cNvSpPr/>
          <p:nvPr/>
        </p:nvSpPr>
        <p:spPr>
          <a:xfrm>
            <a:off x="3860959" y="7134938"/>
            <a:ext cx="8022908" cy="256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National Spelling Competitions motivate and celebrate success, building confidence and enthusiasm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pelling with Emile - Improve Spelling ...">
            <a:extLst>
              <a:ext uri="{FF2B5EF4-FFF2-40B4-BE49-F238E27FC236}">
                <a16:creationId xmlns:a16="http://schemas.microsoft.com/office/drawing/2014/main" id="{6B6CED85-D0CD-449A-B447-B18FCE517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557" y="1496734"/>
            <a:ext cx="3478768" cy="194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pelling with Emile - Improve Spelling ...">
            <a:extLst>
              <a:ext uri="{FF2B5EF4-FFF2-40B4-BE49-F238E27FC236}">
                <a16:creationId xmlns:a16="http://schemas.microsoft.com/office/drawing/2014/main" id="{06D49209-E6E3-4405-8FA3-B8ABC8B82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322" y="5518543"/>
            <a:ext cx="5999970" cy="136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B1C5D9B-E9AF-4C47-ADC9-D7262001AEE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3108" y="5898953"/>
            <a:ext cx="2119041" cy="185225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611993" y="429577"/>
            <a:ext cx="745688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Real Impact: Success Stories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2371903" y="2175688"/>
            <a:ext cx="3636407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sz="72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24%</a:t>
            </a:r>
            <a:endParaRPr lang="en-US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2537460" y="3223736"/>
            <a:ext cx="289893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Spelling Improvement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2243315" y="3945017"/>
            <a:ext cx="363640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University of Manchester study shows 24% improvement in just 3 months of using Emile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8857059" y="2193726"/>
            <a:ext cx="3636526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sz="72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2000+</a:t>
            </a:r>
            <a:endParaRPr lang="en-US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9257705" y="322373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Schools Trust Emile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8750679" y="3985617"/>
            <a:ext cx="363652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Over 2,000 schools across the UK report rapid progress and increased student engagement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75501" y="6530460"/>
            <a:ext cx="924002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"Children enjoy the gamified learning and friendly competitions. We've seen remarkable progress in spelling confidence and ability across all year groups."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578</Words>
  <Application>Microsoft Office PowerPoint</Application>
  <PresentationFormat>Custom</PresentationFormat>
  <Paragraphs>88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Arimo</vt:lpstr>
      <vt:lpstr>Calibri</vt:lpstr>
      <vt:lpstr>Outfit Extra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 Williams</dc:creator>
  <cp:lastModifiedBy>J Williams</cp:lastModifiedBy>
  <cp:revision>8</cp:revision>
  <dcterms:created xsi:type="dcterms:W3CDTF">2025-11-13T14:25:31Z</dcterms:created>
  <dcterms:modified xsi:type="dcterms:W3CDTF">2025-11-19T15:55:02Z</dcterms:modified>
</cp:coreProperties>
</file>